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3" r:id="rId1"/>
  </p:sldMasterIdLst>
  <p:sldIdLst>
    <p:sldId id="256" r:id="rId2"/>
    <p:sldId id="257" r:id="rId3"/>
    <p:sldId id="258" r:id="rId4"/>
    <p:sldId id="267" r:id="rId5"/>
    <p:sldId id="259" r:id="rId6"/>
    <p:sldId id="268" r:id="rId7"/>
    <p:sldId id="260" r:id="rId8"/>
    <p:sldId id="269" r:id="rId9"/>
    <p:sldId id="261" r:id="rId10"/>
    <p:sldId id="262" r:id="rId11"/>
    <p:sldId id="263" r:id="rId12"/>
    <p:sldId id="264" r:id="rId13"/>
    <p:sldId id="265" r:id="rId14"/>
    <p:sldId id="271" r:id="rId15"/>
    <p:sldId id="270" r:id="rId16"/>
    <p:sldId id="266" r:id="rId17"/>
  </p:sldIdLst>
  <p:sldSz cx="12192000" cy="6858000"/>
  <p:notesSz cx="6858000" cy="9144000"/>
  <p:embeddedFontLst>
    <p:embeddedFont>
      <p:font typeface="幼圆" panose="02010509060101010101" pitchFamily="49" charset="-122"/>
      <p:regular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Wingdings 3" panose="05040102010807070707" pitchFamily="18" charset="2"/>
      <p:regular r:id="rId23"/>
    </p:embeddedFont>
    <p:embeddedFont>
      <p:font typeface="Cambria Math" panose="02040503050406030204" pitchFamily="18" charset="0"/>
      <p:regular r:id="rId2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2B8E-B810-4BB4-8490-7857089AFB6A}" type="datetimeFigureOut">
              <a:rPr lang="zh-CN" altLang="en-US" smtClean="0"/>
              <a:t>2019/4/30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A52F525-AC1B-4BB5-B209-5F8ABF224D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1419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2B8E-B810-4BB4-8490-7857089AFB6A}" type="datetimeFigureOut">
              <a:rPr lang="zh-CN" altLang="en-US" smtClean="0"/>
              <a:t>2019/4/30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52F525-AC1B-4BB5-B209-5F8ABF224D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6956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2B8E-B810-4BB4-8490-7857089AFB6A}" type="datetimeFigureOut">
              <a:rPr lang="zh-CN" altLang="en-US" smtClean="0"/>
              <a:t>2019/4/30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52F525-AC1B-4BB5-B209-5F8ABF224D1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0927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2B8E-B810-4BB4-8490-7857089AFB6A}" type="datetimeFigureOut">
              <a:rPr lang="zh-CN" altLang="en-US" smtClean="0"/>
              <a:t>2019/4/30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52F525-AC1B-4BB5-B209-5F8ABF224D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7931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2B8E-B810-4BB4-8490-7857089AFB6A}" type="datetimeFigureOut">
              <a:rPr lang="zh-CN" altLang="en-US" smtClean="0"/>
              <a:t>2019/4/30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52F525-AC1B-4BB5-B209-5F8ABF224D1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8670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2B8E-B810-4BB4-8490-7857089AFB6A}" type="datetimeFigureOut">
              <a:rPr lang="zh-CN" altLang="en-US" smtClean="0"/>
              <a:t>2019/4/30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52F525-AC1B-4BB5-B209-5F8ABF224D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848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2B8E-B810-4BB4-8490-7857089AFB6A}" type="datetimeFigureOut">
              <a:rPr lang="zh-CN" altLang="en-US" smtClean="0"/>
              <a:t>2019/4/30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F525-AC1B-4BB5-B209-5F8ABF224D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896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2B8E-B810-4BB4-8490-7857089AFB6A}" type="datetimeFigureOut">
              <a:rPr lang="zh-CN" altLang="en-US" smtClean="0"/>
              <a:t>2019/4/30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F525-AC1B-4BB5-B209-5F8ABF224D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973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2B8E-B810-4BB4-8490-7857089AFB6A}" type="datetimeFigureOut">
              <a:rPr lang="zh-CN" altLang="en-US" smtClean="0"/>
              <a:t>2019/4/30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F525-AC1B-4BB5-B209-5F8ABF224D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2103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2B8E-B810-4BB4-8490-7857089AFB6A}" type="datetimeFigureOut">
              <a:rPr lang="zh-CN" altLang="en-US" smtClean="0"/>
              <a:t>2019/4/30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52F525-AC1B-4BB5-B209-5F8ABF224D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6625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2B8E-B810-4BB4-8490-7857089AFB6A}" type="datetimeFigureOut">
              <a:rPr lang="zh-CN" altLang="en-US" smtClean="0"/>
              <a:t>2019/4/30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A52F525-AC1B-4BB5-B209-5F8ABF224D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841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2B8E-B810-4BB4-8490-7857089AFB6A}" type="datetimeFigureOut">
              <a:rPr lang="zh-CN" altLang="en-US" smtClean="0"/>
              <a:t>2019/4/30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A52F525-AC1B-4BB5-B209-5F8ABF224D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8877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2B8E-B810-4BB4-8490-7857089AFB6A}" type="datetimeFigureOut">
              <a:rPr lang="zh-CN" altLang="en-US" smtClean="0"/>
              <a:t>2019/4/30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F525-AC1B-4BB5-B209-5F8ABF224D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306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2B8E-B810-4BB4-8490-7857089AFB6A}" type="datetimeFigureOut">
              <a:rPr lang="zh-CN" altLang="en-US" smtClean="0"/>
              <a:t>2019/4/30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F525-AC1B-4BB5-B209-5F8ABF224D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962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2B8E-B810-4BB4-8490-7857089AFB6A}" type="datetimeFigureOut">
              <a:rPr lang="zh-CN" altLang="en-US" smtClean="0"/>
              <a:t>2019/4/30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F525-AC1B-4BB5-B209-5F8ABF224D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684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2B8E-B810-4BB4-8490-7857089AFB6A}" type="datetimeFigureOut">
              <a:rPr lang="zh-CN" altLang="en-US" smtClean="0"/>
              <a:t>2019/4/30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52F525-AC1B-4BB5-B209-5F8ABF224D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368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82B8E-B810-4BB4-8490-7857089AFB6A}" type="datetimeFigureOut">
              <a:rPr lang="zh-CN" altLang="en-US" smtClean="0"/>
              <a:t>2019/4/30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A52F525-AC1B-4BB5-B209-5F8ABF224D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5329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浅谈一类</a:t>
            </a:r>
            <a:r>
              <a:rPr lang="zh-CN" altLang="en-US" dirty="0" smtClean="0"/>
              <a:t>简洁数据结构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89213" y="5073162"/>
            <a:ext cx="7477979" cy="830500"/>
          </a:xfrm>
        </p:spPr>
        <p:txBody>
          <a:bodyPr/>
          <a:lstStyle/>
          <a:p>
            <a:pPr algn="r"/>
            <a:r>
              <a:rPr lang="zh-CN" altLang="en-US" dirty="0"/>
              <a:t>成都市第七中学 王思齐</a:t>
            </a:r>
          </a:p>
        </p:txBody>
      </p:sp>
    </p:spTree>
    <p:extLst>
      <p:ext uri="{BB962C8B-B14F-4D97-AF65-F5344CB8AC3E}">
        <p14:creationId xmlns:p14="http://schemas.microsoft.com/office/powerpoint/2010/main" val="3655462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小波树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问题引入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338755" y="2133600"/>
                <a:ext cx="9627576" cy="3777622"/>
              </a:xfrm>
            </p:spPr>
            <p:txBody>
              <a:bodyPr/>
              <a:lstStyle/>
              <a:p>
                <a:r>
                  <a:rPr lang="zh-CN" altLang="en-US" sz="2400" dirty="0" smtClean="0"/>
                  <a:t>考虑给出一个长为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2400" dirty="0"/>
                  <a:t> </a:t>
                </a:r>
                <a:r>
                  <a:rPr lang="zh-CN" altLang="en-US" sz="2400" dirty="0" smtClean="0"/>
                  <a:t>的串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zh-CN" altLang="en-US" sz="2400" dirty="0" smtClean="0"/>
                  <a:t>，字符集为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∑</m:t>
                    </m:r>
                  </m:oMath>
                </a14:m>
                <a:r>
                  <a:rPr lang="zh-CN" altLang="en-US" sz="2400" dirty="0" smtClean="0"/>
                  <a:t>，要求</a:t>
                </a:r>
                <a:r>
                  <a:rPr lang="zh-CN" altLang="en-US" sz="2400" dirty="0"/>
                  <a:t>支持两种操作：</a:t>
                </a:r>
                <a:endParaRPr lang="en-US" altLang="zh-CN" sz="24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𝑟𝑎𝑛𝑘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000" dirty="0"/>
                  <a:t>：求位置 </a:t>
                </a:r>
                <a:r>
                  <a:rPr lang="en-US" altLang="zh-CN" sz="2000" dirty="0"/>
                  <a:t>k </a:t>
                </a:r>
                <a:r>
                  <a:rPr lang="zh-CN" altLang="en-US" sz="2000" dirty="0"/>
                  <a:t>及之前有多少个 </a:t>
                </a:r>
                <a:r>
                  <a:rPr lang="en-US" altLang="zh-CN" sz="2000" dirty="0"/>
                  <a:t>v</a:t>
                </a:r>
                <a:r>
                  <a:rPr lang="zh-CN" altLang="en-US" sz="2000" dirty="0"/>
                  <a:t>。</a:t>
                </a:r>
                <a:endParaRPr lang="en-US" altLang="zh-CN" sz="20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𝑠𝑒𝑙𝑒𝑐𝑡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000" dirty="0"/>
                  <a:t>：求第 </a:t>
                </a:r>
                <a:r>
                  <a:rPr lang="en-US" altLang="zh-CN" sz="2000" dirty="0"/>
                  <a:t>k </a:t>
                </a:r>
                <a:r>
                  <a:rPr lang="zh-CN" altLang="en-US" sz="2000" dirty="0"/>
                  <a:t>个 </a:t>
                </a:r>
                <a:r>
                  <a:rPr lang="en-US" altLang="zh-CN" sz="2000" dirty="0"/>
                  <a:t>v </a:t>
                </a:r>
                <a:r>
                  <a:rPr lang="zh-CN" altLang="en-US" sz="2000" dirty="0"/>
                  <a:t>的位置。</a:t>
                </a:r>
                <a:endParaRPr lang="en-US" altLang="zh-CN" sz="2000" dirty="0"/>
              </a:p>
              <a:p>
                <a:r>
                  <a:rPr lang="zh-CN" altLang="en-US" sz="2400" dirty="0" smtClean="0"/>
                  <a:t>表示原串需要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𝑏𝑖𝑡𝑠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。</m:t>
                    </m:r>
                  </m:oMath>
                </a14:m>
                <a:endParaRPr lang="en-US" altLang="zh-CN" sz="2400" dirty="0" smtClean="0"/>
              </a:p>
              <a:p>
                <a:r>
                  <a:rPr lang="zh-CN" altLang="en-US" sz="2400" dirty="0" smtClean="0"/>
                  <a:t>而小波树可以</a:t>
                </a:r>
                <a:r>
                  <a:rPr lang="zh-CN" altLang="en-US" sz="2400" dirty="0"/>
                  <a:t>在</a:t>
                </a:r>
                <a:r>
                  <a:rPr lang="zh-CN" altLang="en-US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|∑|</m:t>
                        </m:r>
                      </m:e>
                    </m:func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𝑏𝑖𝑡𝑠</m:t>
                    </m:r>
                  </m:oMath>
                </a14:m>
                <a:r>
                  <a:rPr lang="zh-CN" altLang="en-US" sz="2400" dirty="0" smtClean="0"/>
                  <a:t> 空间，单次询问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|∑|</m:t>
                        </m:r>
                      </m:e>
                    </m:func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 smtClean="0"/>
                  <a:t> 时间内完成这两种操作。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38755" y="2133600"/>
                <a:ext cx="9627576" cy="3777622"/>
              </a:xfrm>
              <a:blipFill>
                <a:blip r:embed="rId2"/>
                <a:stretch>
                  <a:fillRect l="-887" t="-17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216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11216" y="1626577"/>
            <a:ext cx="10380784" cy="1529861"/>
          </a:xfrm>
        </p:spPr>
        <p:txBody>
          <a:bodyPr>
            <a:noAutofit/>
          </a:bodyPr>
          <a:lstStyle/>
          <a:p>
            <a:r>
              <a:rPr lang="zh-CN" altLang="en-US" sz="2400" dirty="0" smtClean="0"/>
              <a:t>对于一个串，我们把他的字符集按大小等分，将两部分分别替换为 </a:t>
            </a:r>
            <a:r>
              <a:rPr lang="en-US" altLang="zh-CN" sz="2400" dirty="0" smtClean="0"/>
              <a:t>0 </a:t>
            </a:r>
            <a:r>
              <a:rPr lang="zh-CN" altLang="en-US" sz="2400" dirty="0" smtClean="0"/>
              <a:t>和 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。</a:t>
            </a:r>
            <a:endParaRPr lang="en-US" altLang="zh-CN" sz="2400" dirty="0"/>
          </a:p>
          <a:p>
            <a:r>
              <a:rPr lang="zh-CN" altLang="en-US" sz="2400" dirty="0" smtClean="0"/>
              <a:t>再将原串这两部分的</a:t>
            </a:r>
            <a:r>
              <a:rPr lang="zh-CN" altLang="en-US" sz="2400" dirty="0" smtClean="0"/>
              <a:t>字符取出，形成两个新串，分别递归建树，直到字符集大小为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。</a:t>
            </a:r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907467"/>
            <a:ext cx="6927934" cy="377926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小波树的定义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530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76" y="3084766"/>
            <a:ext cx="6916881" cy="3773234"/>
          </a:xfrm>
          <a:prstGeom prst="rect">
            <a:avLst/>
          </a:prstGeom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CN" altLang="en-US" dirty="0" smtClean="0"/>
              <a:t>小波树的 </a:t>
            </a:r>
            <a:r>
              <a:rPr lang="en-US" altLang="zh-CN" dirty="0" smtClean="0"/>
              <a:t>rank </a:t>
            </a:r>
            <a:r>
              <a:rPr lang="zh-CN" altLang="en-US" dirty="0" smtClean="0"/>
              <a:t>操作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/>
              <p:cNvSpPr/>
              <p:nvPr/>
            </p:nvSpPr>
            <p:spPr>
              <a:xfrm>
                <a:off x="7475269" y="3132593"/>
                <a:ext cx="2941354" cy="45148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𝑟𝑎𝑛𝑘</m:t>
                        </m:r>
                      </m:e>
                      <m:sub>
                        <m:r>
                          <a:rPr lang="en-US" altLang="zh-C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altLang="zh-CN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16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6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rPr>
                  <a:t>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𝑟𝑎𝑛𝑘</m:t>
                        </m:r>
                      </m:e>
                      <m:sub>
                        <m:r>
                          <a:rPr lang="en-US" altLang="zh-C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  <m:r>
                      <a:rPr lang="en-US" altLang="zh-C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zh-CN" altLang="en-US" sz="16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rPr>
                  <a:t> </a:t>
                </a:r>
                <a:endParaRPr lang="zh-CN" altLang="en-US" sz="16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5269" y="3132593"/>
                <a:ext cx="2941354" cy="4514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/>
              <p:cNvSpPr/>
              <p:nvPr/>
            </p:nvSpPr>
            <p:spPr>
              <a:xfrm>
                <a:off x="5397278" y="4087391"/>
                <a:ext cx="2705101" cy="51155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𝑟𝑎𝑛𝑘</m:t>
                        </m:r>
                      </m:e>
                      <m:sub>
                        <m:r>
                          <a:rPr lang="en-US" altLang="zh-C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altLang="zh-CN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16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6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rPr>
                  <a:t>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𝑟𝑎𝑛𝑘</m:t>
                        </m:r>
                      </m:e>
                      <m:sub>
                        <m:r>
                          <a:rPr lang="en-US" altLang="zh-C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altLang="zh-C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zh-CN" altLang="en-US" sz="16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rPr>
                  <a:t> </a:t>
                </a:r>
                <a:endParaRPr lang="zh-CN" altLang="en-US" sz="16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278" y="4087391"/>
                <a:ext cx="2705101" cy="5115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/>
              <p:cNvSpPr/>
              <p:nvPr/>
            </p:nvSpPr>
            <p:spPr>
              <a:xfrm>
                <a:off x="4447113" y="5188829"/>
                <a:ext cx="2707565" cy="50982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𝑟𝑎𝑛𝑘</m:t>
                        </m:r>
                      </m:e>
                      <m:sub>
                        <m:r>
                          <a:rPr lang="en-US" altLang="zh-C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16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6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rPr>
                  <a:t>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𝑟𝑎𝑛𝑘</m:t>
                        </m:r>
                      </m:e>
                      <m:sub>
                        <m:r>
                          <a:rPr lang="en-US" altLang="zh-C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altLang="zh-C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zh-CN" altLang="en-US" sz="16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rPr>
                  <a:t> </a:t>
                </a:r>
                <a:endParaRPr lang="zh-CN" altLang="en-US" sz="16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113" y="5188829"/>
                <a:ext cx="2707565" cy="5098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内容占位符 2"/>
              <p:cNvSpPr txBox="1">
                <a:spLocks/>
              </p:cNvSpPr>
              <p:nvPr/>
            </p:nvSpPr>
            <p:spPr>
              <a:xfrm>
                <a:off x="2206342" y="1614734"/>
                <a:ext cx="9684851" cy="214532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2400" dirty="0"/>
                  <a:t>对于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𝑟𝑎𝑛𝑘</m:t>
                    </m:r>
                  </m:oMath>
                </a14:m>
                <a:r>
                  <a:rPr lang="zh-CN" altLang="en-US" sz="2400" dirty="0"/>
                  <a:t> 操作，可以找到当前节点上，</a:t>
                </a:r>
                <a:r>
                  <a:rPr lang="en-US" altLang="zh-CN" sz="2400" dirty="0"/>
                  <a:t>v </a:t>
                </a:r>
                <a:r>
                  <a:rPr lang="zh-CN" altLang="en-US" sz="2400" dirty="0"/>
                  <a:t>是被划为了 </a:t>
                </a:r>
                <a:r>
                  <a:rPr lang="en-US" altLang="zh-CN" sz="2400" dirty="0"/>
                  <a:t>0 </a:t>
                </a:r>
                <a:r>
                  <a:rPr lang="zh-CN" altLang="en-US" sz="2400" dirty="0"/>
                  <a:t>还是 </a:t>
                </a:r>
                <a:r>
                  <a:rPr lang="en-US" altLang="zh-CN" sz="2400" dirty="0" smtClean="0"/>
                  <a:t>1</a:t>
                </a:r>
                <a:r>
                  <a:rPr lang="zh-CN" altLang="en-US" sz="2400" dirty="0" smtClean="0"/>
                  <a:t>。</a:t>
                </a:r>
                <a:endParaRPr lang="en-US" altLang="zh-CN" sz="2400" dirty="0"/>
              </a:p>
              <a:p>
                <a:r>
                  <a:rPr lang="zh-CN" altLang="en-US" sz="2400" dirty="0" smtClean="0"/>
                  <a:t>设 </a:t>
                </a:r>
                <a:r>
                  <a:rPr lang="en-US" altLang="zh-CN" sz="2400" dirty="0"/>
                  <a:t>v </a:t>
                </a:r>
                <a:r>
                  <a:rPr lang="zh-CN" altLang="en-US" sz="2400" dirty="0"/>
                  <a:t>被划为了 </a:t>
                </a:r>
                <a:r>
                  <a:rPr lang="en-US" altLang="zh-CN" sz="2400" dirty="0"/>
                  <a:t>x</a:t>
                </a:r>
                <a:r>
                  <a:rPr lang="zh-CN" altLang="en-US" sz="2400" dirty="0"/>
                  <a:t>，可以求出当前节点的 </a:t>
                </a:r>
                <a:r>
                  <a:rPr lang="en-US" altLang="zh-CN" sz="2400" dirty="0"/>
                  <a:t>01 </a:t>
                </a:r>
                <a:r>
                  <a:rPr lang="zh-CN" altLang="en-US" sz="2400" dirty="0"/>
                  <a:t>串的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𝑟𝑎𝑛𝑘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2400" i="1" dirty="0">
                        <a:latin typeface="Cambria Math" panose="02040503050406030204" pitchFamily="18" charset="0"/>
                      </a:rPr>
                      <m:t>。</m:t>
                    </m:r>
                  </m:oMath>
                </a14:m>
                <a:endParaRPr lang="en-US" altLang="zh-CN" sz="2400" dirty="0" smtClean="0"/>
              </a:p>
              <a:p>
                <a:r>
                  <a:rPr lang="zh-CN" altLang="en-US" sz="2400" dirty="0"/>
                  <a:t>最后可以递归到该侧子节点继续询问。</a:t>
                </a:r>
              </a:p>
            </p:txBody>
          </p:sp>
        </mc:Choice>
        <mc:Fallback>
          <p:sp>
            <p:nvSpPr>
              <p:cNvPr id="11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342" y="1614734"/>
                <a:ext cx="9684851" cy="2145323"/>
              </a:xfrm>
              <a:prstGeom prst="rect">
                <a:avLst/>
              </a:prstGeom>
              <a:blipFill>
                <a:blip r:embed="rId6"/>
                <a:stretch>
                  <a:fillRect l="-881" t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115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692" y="2976841"/>
            <a:ext cx="7114724" cy="3881159"/>
          </a:xfrm>
          <a:prstGeom prst="rect">
            <a:avLst/>
          </a:prstGeom>
        </p:spPr>
      </p:pic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CN" altLang="en-US" dirty="0" smtClean="0"/>
              <a:t>小波树的 </a:t>
            </a:r>
            <a:r>
              <a:rPr lang="en-US" altLang="zh-CN" dirty="0" smtClean="0"/>
              <a:t>select </a:t>
            </a:r>
            <a:r>
              <a:rPr lang="zh-CN" altLang="en-US" dirty="0" smtClean="0"/>
              <a:t>操作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矩形 16"/>
              <p:cNvSpPr/>
              <p:nvPr/>
            </p:nvSpPr>
            <p:spPr>
              <a:xfrm>
                <a:off x="6263839" y="5149421"/>
                <a:ext cx="2787162" cy="52991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𝑠𝑒𝑙𝑒𝑐𝑡</m:t>
                        </m:r>
                      </m:e>
                      <m:sub>
                        <m:r>
                          <a:rPr lang="en-US" altLang="zh-C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16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6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rPr>
                  <a:t>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𝑠𝑒𝑙𝑒𝑐𝑡</m:t>
                        </m:r>
                      </m:e>
                      <m:sub>
                        <m:r>
                          <a:rPr lang="en-US" altLang="zh-C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zh-C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zh-CN" altLang="en-US" sz="16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rPr>
                  <a:t> </a:t>
                </a:r>
                <a:endParaRPr lang="zh-CN" altLang="en-US" sz="16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839" y="5149421"/>
                <a:ext cx="2787162" cy="5299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矩形 17"/>
              <p:cNvSpPr/>
              <p:nvPr/>
            </p:nvSpPr>
            <p:spPr>
              <a:xfrm>
                <a:off x="5243928" y="4086054"/>
                <a:ext cx="2956415" cy="50980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𝑠𝑒𝑙𝑒𝑐𝑡</m:t>
                        </m:r>
                      </m:e>
                      <m:sub>
                        <m:r>
                          <a:rPr lang="en-US" altLang="zh-C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altLang="zh-C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zh-CN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16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6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rPr>
                  <a:t>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𝑠𝑒𝑙𝑒𝑐𝑡</m:t>
                        </m:r>
                      </m:e>
                      <m:sub>
                        <m:r>
                          <a:rPr lang="en-US" altLang="zh-C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altLang="zh-C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zh-CN" altLang="en-US" sz="16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928" y="4086054"/>
                <a:ext cx="2956415" cy="5098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矩形 18"/>
              <p:cNvSpPr/>
              <p:nvPr/>
            </p:nvSpPr>
            <p:spPr>
              <a:xfrm>
                <a:off x="2592925" y="3032996"/>
                <a:ext cx="3328821" cy="51713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𝑠𝑒𝑙𝑒𝑐𝑡</m:t>
                        </m:r>
                      </m:e>
                      <m:sub>
                        <m:r>
                          <a:rPr lang="en-US" altLang="zh-C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zh-C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zh-CN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16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6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rPr>
                  <a:t>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𝑠𝑒𝑙𝑒𝑐𝑡</m:t>
                        </m:r>
                      </m:e>
                      <m:sub>
                        <m:r>
                          <a:rPr lang="en-US" altLang="zh-C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altLang="zh-C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=14</m:t>
                    </m:r>
                  </m:oMath>
                </a14:m>
                <a:endParaRPr lang="zh-CN" altLang="en-US" sz="16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925" y="3032996"/>
                <a:ext cx="3328821" cy="5171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内容占位符 2"/>
              <p:cNvSpPr txBox="1">
                <a:spLocks/>
              </p:cNvSpPr>
              <p:nvPr/>
            </p:nvSpPr>
            <p:spPr>
              <a:xfrm>
                <a:off x="2146314" y="1601079"/>
                <a:ext cx="9359534" cy="237392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2400" dirty="0"/>
                  <a:t>对于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𝑠𝑒𝑙𝑒𝑐𝑡</m:t>
                    </m:r>
                  </m:oMath>
                </a14:m>
                <a:r>
                  <a:rPr lang="zh-CN" altLang="en-US" sz="2400" dirty="0"/>
                  <a:t> 操作，首先找到 </a:t>
                </a:r>
                <a:r>
                  <a:rPr lang="en-US" altLang="zh-CN" sz="2400" dirty="0"/>
                  <a:t>v </a:t>
                </a:r>
                <a:r>
                  <a:rPr lang="zh-CN" altLang="en-US" sz="2400" dirty="0"/>
                  <a:t>所在的最底层节点，并找到该节点上 </a:t>
                </a:r>
                <a:r>
                  <a:rPr lang="en-US" altLang="zh-CN" sz="2400" dirty="0"/>
                  <a:t>v </a:t>
                </a:r>
                <a:r>
                  <a:rPr lang="zh-CN" altLang="en-US" sz="2400" dirty="0"/>
                  <a:t>被划分为的值 </a:t>
                </a:r>
                <a:r>
                  <a:rPr lang="en-US" altLang="zh-CN" sz="2400" dirty="0" smtClean="0"/>
                  <a:t>x</a:t>
                </a:r>
                <a:r>
                  <a:rPr lang="zh-CN" altLang="en-US" sz="2400" dirty="0" smtClean="0"/>
                  <a:t>。</a:t>
                </a:r>
                <a:endParaRPr lang="en-US" altLang="zh-CN" sz="2400" dirty="0" smtClean="0"/>
              </a:p>
              <a:p>
                <a:r>
                  <a:rPr lang="zh-CN" altLang="en-US" sz="2400" dirty="0" smtClean="0"/>
                  <a:t>然后</a:t>
                </a:r>
                <a:r>
                  <a:rPr lang="zh-CN" altLang="en-US" sz="2400" dirty="0"/>
                  <a:t>求出当前节点的 </a:t>
                </a:r>
                <a:r>
                  <a:rPr lang="en-US" altLang="zh-CN" sz="2400" dirty="0"/>
                  <a:t>01 </a:t>
                </a:r>
                <a:r>
                  <a:rPr lang="zh-CN" altLang="en-US" sz="2400" dirty="0"/>
                  <a:t>串的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𝑠𝑒𝑙𝑒𝑐𝑡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/>
                  <a:t>，</a:t>
                </a:r>
                <a:r>
                  <a:rPr lang="zh-CN" altLang="en-US" sz="2400" dirty="0" smtClean="0"/>
                  <a:t>最后回到</a:t>
                </a:r>
                <a:r>
                  <a:rPr lang="zh-CN" altLang="en-US" sz="2400" dirty="0"/>
                  <a:t>父亲</a:t>
                </a:r>
                <a:r>
                  <a:rPr lang="zh-CN" altLang="en-US" sz="2400" dirty="0" smtClean="0"/>
                  <a:t>节点处理。</a:t>
                </a:r>
                <a:endParaRPr lang="zh-CN" altLang="en-US" sz="2400" dirty="0"/>
              </a:p>
            </p:txBody>
          </p:sp>
        </mc:Choice>
        <mc:Fallback>
          <p:sp>
            <p:nvSpPr>
              <p:cNvPr id="9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314" y="1601079"/>
                <a:ext cx="9359534" cy="2373923"/>
              </a:xfrm>
              <a:prstGeom prst="rect">
                <a:avLst/>
              </a:prstGeom>
              <a:blipFill>
                <a:blip r:embed="rId6"/>
                <a:stretch>
                  <a:fillRect l="-912" t="-2828" r="-43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921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小波树的其他操作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 smtClean="0"/>
              <a:t>利用小波树，还可以做到这些操作：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求区间第 </a:t>
            </a:r>
            <a:r>
              <a:rPr lang="en-US" altLang="zh-CN" sz="2000" dirty="0" smtClean="0"/>
              <a:t>k </a:t>
            </a:r>
            <a:r>
              <a:rPr lang="zh-CN" altLang="en-US" sz="2000" dirty="0" smtClean="0"/>
              <a:t>大值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求区间内一个值域内的个数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求区间内大于一个值的最小值</a:t>
            </a:r>
            <a:endParaRPr lang="en-US" altLang="zh-CN" sz="2000" dirty="0" smtClean="0"/>
          </a:p>
          <a:p>
            <a:r>
              <a:rPr lang="zh-CN" altLang="en-US" sz="2400" dirty="0" smtClean="0"/>
              <a:t>一些其他的同时</a:t>
            </a:r>
            <a:r>
              <a:rPr lang="zh-CN" altLang="en-US" sz="2400" dirty="0"/>
              <a:t>在区间和值域做出限制的问题也可以轻松实现。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827815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总结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89211" y="2133600"/>
            <a:ext cx="9166103" cy="3777622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本文由 </a:t>
            </a:r>
            <a:r>
              <a:rPr lang="en-US" altLang="zh-CN" sz="2400" dirty="0"/>
              <a:t>01 </a:t>
            </a:r>
            <a:r>
              <a:rPr lang="zh-CN" altLang="en-US" sz="2400" dirty="0"/>
              <a:t>串引入了处理树的数据结构和小波树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r>
              <a:rPr lang="zh-CN" altLang="en-US" sz="2400" dirty="0" smtClean="0"/>
              <a:t>这</a:t>
            </a:r>
            <a:r>
              <a:rPr lang="zh-CN" altLang="en-US" sz="2400" dirty="0"/>
              <a:t>三种数据结构均有广泛的应用，尤其是在压缩算法、数据库、字符串索引等</a:t>
            </a:r>
            <a:r>
              <a:rPr lang="zh-CN" altLang="en-US" sz="2400" dirty="0" smtClean="0"/>
              <a:t>场景中。</a:t>
            </a:r>
            <a:endParaRPr lang="en-US" altLang="zh-CN" sz="2400" dirty="0" smtClean="0"/>
          </a:p>
          <a:p>
            <a:r>
              <a:rPr lang="zh-CN" altLang="en-US" sz="2400" dirty="0" smtClean="0"/>
              <a:t>在</a:t>
            </a:r>
            <a:r>
              <a:rPr lang="zh-CN" altLang="en-US" sz="2400" dirty="0"/>
              <a:t>信息学竞赛中</a:t>
            </a:r>
            <a:r>
              <a:rPr lang="zh-CN" altLang="en-US" sz="2400" dirty="0" smtClean="0"/>
              <a:t>，这些</a:t>
            </a:r>
            <a:r>
              <a:rPr lang="zh-CN" altLang="en-US" sz="2400" dirty="0"/>
              <a:t>数据结构</a:t>
            </a:r>
            <a:r>
              <a:rPr lang="zh-CN" altLang="en-US" sz="2400" dirty="0" smtClean="0"/>
              <a:t>目前</a:t>
            </a:r>
            <a:r>
              <a:rPr lang="zh-CN" altLang="en-US" sz="2400" dirty="0"/>
              <a:t>考察较少</a:t>
            </a:r>
            <a:r>
              <a:rPr lang="zh-CN" altLang="en-US" sz="2400" dirty="0" smtClean="0"/>
              <a:t>。</a:t>
            </a: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zh-CN" altLang="en-US" sz="2400" dirty="0" smtClean="0"/>
              <a:t>但是</a:t>
            </a:r>
            <a:r>
              <a:rPr lang="zh-CN" altLang="en-US" sz="2400" dirty="0"/>
              <a:t>这些数据结构在常数优化时还是有不少的用途</a:t>
            </a:r>
            <a:r>
              <a:rPr lang="zh-CN" altLang="en-US" sz="2400" dirty="0" smtClean="0"/>
              <a:t>；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而</a:t>
            </a:r>
            <a:r>
              <a:rPr lang="zh-CN" altLang="en-US" sz="2400" dirty="0"/>
              <a:t>如果要针对性考察， 可以使用自定义的语言来精确的限制</a:t>
            </a:r>
            <a:r>
              <a:rPr lang="zh-CN" altLang="en-US" sz="2400" dirty="0" smtClean="0"/>
              <a:t>内存</a:t>
            </a:r>
            <a:r>
              <a:rPr lang="zh-CN" altLang="en-US" sz="2400" dirty="0" smtClean="0"/>
              <a:t>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04986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感谢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/>
              <a:t>感谢中国计算机学会提供学习和交流的平台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r>
              <a:rPr lang="zh-CN" altLang="en-US" sz="2400" dirty="0" smtClean="0"/>
              <a:t>感谢</a:t>
            </a:r>
            <a:r>
              <a:rPr lang="zh-CN" altLang="en-US" sz="2400" dirty="0"/>
              <a:t>成都七中张君亮、蔺洋老师多年以来的关心和指导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r>
              <a:rPr lang="zh-CN" altLang="en-US" sz="2400" dirty="0" smtClean="0"/>
              <a:t>感谢</a:t>
            </a:r>
            <a:r>
              <a:rPr lang="zh-CN" altLang="en-US" sz="2400" dirty="0"/>
              <a:t>为本文审稿和提出建议的老师、同学们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r>
              <a:rPr lang="zh-CN" altLang="en-US" sz="2400" dirty="0" smtClean="0"/>
              <a:t>感谢</a:t>
            </a:r>
            <a:r>
              <a:rPr lang="zh-CN" altLang="en-US" sz="2400" dirty="0"/>
              <a:t>其他帮助过我的老师、同学们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r>
              <a:rPr lang="zh-CN" altLang="en-US" sz="2400" dirty="0"/>
              <a:t>感谢在场各位的聆听</a:t>
            </a:r>
            <a:r>
              <a:rPr lang="zh-CN" altLang="en-US" sz="2400" dirty="0" smtClean="0"/>
              <a:t>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8749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引入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317994" y="2151184"/>
                <a:ext cx="9186618" cy="3777622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sz="2400" dirty="0" smtClean="0"/>
                  <a:t>简洁数据结构是一种可以在接近理论下界的空间常数下，保持优秀的查询复杂度的数据结构。</a:t>
                </a:r>
                <a:r>
                  <a:rPr lang="en-US" altLang="zh-CN" sz="2400" dirty="0" smtClean="0"/>
                  <a:t/>
                </a:r>
                <a:br>
                  <a:rPr lang="en-US" altLang="zh-CN" sz="2400" dirty="0" smtClean="0"/>
                </a:br>
                <a:r>
                  <a:rPr lang="zh-CN" altLang="en-US" sz="2400" dirty="0" smtClean="0"/>
                  <a:t>具体来说，当原数据需要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𝑏𝑖𝑡𝑠</m:t>
                    </m:r>
                  </m:oMath>
                </a14:m>
                <a:r>
                  <a:rPr lang="zh-CN" altLang="en-US" sz="2400" dirty="0" smtClean="0"/>
                  <a:t> 表示时，简洁数据结构只需要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𝑏𝑖𝑡𝑠</m:t>
                    </m:r>
                  </m:oMath>
                </a14:m>
                <a:r>
                  <a:rPr lang="zh-CN" altLang="en-US" sz="2400" dirty="0" smtClean="0"/>
                  <a:t>。</a:t>
                </a:r>
                <a:endParaRPr lang="en-US" altLang="zh-CN" sz="2400" dirty="0" smtClean="0"/>
              </a:p>
              <a:p>
                <a:r>
                  <a:rPr lang="zh-CN" altLang="en-US" sz="2400" dirty="0"/>
                  <a:t>本文介绍了一种简洁的处理 </a:t>
                </a:r>
                <a:r>
                  <a:rPr lang="en-US" altLang="zh-CN" sz="2400" dirty="0"/>
                  <a:t>01 </a:t>
                </a:r>
                <a:r>
                  <a:rPr lang="zh-CN" altLang="en-US" sz="2400" dirty="0"/>
                  <a:t>串中 </a:t>
                </a:r>
                <a:r>
                  <a:rPr lang="en-US" altLang="zh-CN" sz="2400" dirty="0"/>
                  <a:t>rank </a:t>
                </a:r>
                <a:r>
                  <a:rPr lang="zh-CN" altLang="en-US" sz="2400" dirty="0"/>
                  <a:t>和 </a:t>
                </a:r>
                <a:r>
                  <a:rPr lang="en-US" altLang="zh-CN" sz="2400" dirty="0"/>
                  <a:t>select </a:t>
                </a:r>
                <a:r>
                  <a:rPr lang="zh-CN" altLang="en-US" sz="2400" dirty="0"/>
                  <a:t>问题的数据结构，然后以这种</a:t>
                </a:r>
                <a:r>
                  <a:rPr lang="zh-CN" altLang="en-US" sz="2400" dirty="0" smtClean="0"/>
                  <a:t>数据结构</a:t>
                </a:r>
                <a:r>
                  <a:rPr lang="zh-CN" altLang="en-US" sz="2400" dirty="0"/>
                  <a:t>为基础，引入了处理树的数据结构和小波树。</a:t>
                </a:r>
                <a:endParaRPr lang="en-US" altLang="zh-CN" sz="2400" dirty="0" smtClean="0"/>
              </a:p>
              <a:p>
                <a:endParaRPr lang="zh-CN" altLang="en-US" sz="24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17994" y="2151184"/>
                <a:ext cx="9186618" cy="3777622"/>
              </a:xfrm>
              <a:blipFill>
                <a:blip r:embed="rId2"/>
                <a:stretch>
                  <a:fillRect l="-929" t="-12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2059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01 </a:t>
            </a:r>
            <a:r>
              <a:rPr lang="zh-CN" altLang="en-US" dirty="0" smtClean="0"/>
              <a:t>串的 </a:t>
            </a:r>
            <a:r>
              <a:rPr lang="en-US" altLang="zh-CN" dirty="0"/>
              <a:t>rank </a:t>
            </a:r>
            <a:r>
              <a:rPr lang="zh-CN" altLang="en-US" dirty="0"/>
              <a:t>和 </a:t>
            </a:r>
            <a:r>
              <a:rPr lang="en-US" altLang="zh-CN" dirty="0"/>
              <a:t>select </a:t>
            </a:r>
            <a:r>
              <a:rPr lang="zh-CN" altLang="en-US" dirty="0"/>
              <a:t>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335688" y="2133600"/>
                <a:ext cx="9426160" cy="4654062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sz="2400" dirty="0" smtClean="0"/>
                  <a:t>考虑给出一个长为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2400" dirty="0"/>
                  <a:t> </a:t>
                </a:r>
                <a:r>
                  <a:rPr lang="zh-CN" altLang="en-US" sz="2400" dirty="0"/>
                  <a:t>的 </a:t>
                </a:r>
                <a:r>
                  <a:rPr lang="en-US" altLang="zh-CN" sz="2400" dirty="0"/>
                  <a:t>01 </a:t>
                </a:r>
                <a:r>
                  <a:rPr lang="zh-CN" altLang="en-US" sz="2400" dirty="0"/>
                  <a:t>串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zh-CN" altLang="en-US" sz="2400" dirty="0" smtClean="0"/>
                  <a:t>，</a:t>
                </a:r>
                <a:r>
                  <a:rPr lang="zh-CN" altLang="en-US" sz="2400" dirty="0"/>
                  <a:t>要求支持两种操作</a:t>
                </a:r>
                <a:r>
                  <a:rPr lang="zh-CN" altLang="en-US" sz="2400" dirty="0" smtClean="0"/>
                  <a:t>：</a:t>
                </a:r>
                <a:endParaRPr lang="en-US" altLang="zh-CN" sz="24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𝑟𝑎𝑛𝑘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000" dirty="0"/>
                  <a:t>：求位置 </a:t>
                </a:r>
                <a:r>
                  <a:rPr lang="en-US" altLang="zh-CN" sz="2000" dirty="0"/>
                  <a:t>k </a:t>
                </a:r>
                <a:r>
                  <a:rPr lang="zh-CN" altLang="en-US" sz="2000" dirty="0"/>
                  <a:t>及之前有多少个 </a:t>
                </a:r>
                <a:r>
                  <a:rPr lang="en-US" altLang="zh-CN" sz="2000" dirty="0"/>
                  <a:t>v</a:t>
                </a:r>
                <a:r>
                  <a:rPr lang="zh-CN" altLang="en-US" sz="2000" dirty="0" smtClean="0"/>
                  <a:t>。</a:t>
                </a:r>
                <a:endParaRPr lang="en-US" altLang="zh-CN" sz="20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𝑠𝑒𝑙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𝑒𝑐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000" dirty="0" smtClean="0"/>
                  <a:t>：求</a:t>
                </a:r>
                <a:r>
                  <a:rPr lang="zh-CN" altLang="en-US" sz="2000" dirty="0"/>
                  <a:t>第 </a:t>
                </a:r>
                <a:r>
                  <a:rPr lang="en-US" altLang="zh-CN" sz="2000" dirty="0"/>
                  <a:t>k </a:t>
                </a:r>
                <a:r>
                  <a:rPr lang="zh-CN" altLang="en-US" sz="2000" dirty="0"/>
                  <a:t>个 </a:t>
                </a:r>
                <a:r>
                  <a:rPr lang="en-US" altLang="zh-CN" sz="2000" dirty="0"/>
                  <a:t>v </a:t>
                </a:r>
                <a:r>
                  <a:rPr lang="zh-CN" altLang="en-US" sz="2000" dirty="0"/>
                  <a:t>的位置</a:t>
                </a:r>
                <a:r>
                  <a:rPr lang="zh-CN" altLang="en-US" sz="2000" dirty="0" smtClean="0"/>
                  <a:t>。</a:t>
                </a:r>
                <a:endParaRPr lang="en-US" altLang="zh-CN" sz="2000" dirty="0" smtClean="0"/>
              </a:p>
              <a:p>
                <a:r>
                  <a:rPr lang="zh-CN" altLang="en-US" sz="2400" dirty="0" smtClean="0"/>
                  <a:t>这里原数据需要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𝑏𝑖𝑡𝑠</m:t>
                    </m:r>
                  </m:oMath>
                </a14:m>
                <a:r>
                  <a:rPr lang="zh-CN" altLang="en-US" sz="2400" dirty="0" smtClean="0"/>
                  <a:t>，而朴素的前缀和需要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𝑏𝑖𝑡𝑠</m:t>
                    </m:r>
                  </m:oMath>
                </a14:m>
                <a:r>
                  <a:rPr lang="en-US" altLang="zh-CN" sz="2400" dirty="0" smtClean="0"/>
                  <a:t> </a:t>
                </a:r>
                <a:r>
                  <a:rPr lang="zh-CN" altLang="en-US" sz="2400" dirty="0" smtClean="0"/>
                  <a:t>存储。（存储一个数需要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𝑏𝑖𝑡𝑠</m:t>
                    </m:r>
                  </m:oMath>
                </a14:m>
                <a:r>
                  <a:rPr lang="zh-CN" altLang="en-US" sz="2400" dirty="0" smtClean="0"/>
                  <a:t>）</a:t>
                </a:r>
                <a:endParaRPr lang="en-US" altLang="zh-CN" sz="2400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35688" y="2133600"/>
                <a:ext cx="9426160" cy="4654062"/>
              </a:xfrm>
              <a:blipFill>
                <a:blip r:embed="rId2"/>
                <a:stretch>
                  <a:fillRect l="-906" t="-1442" r="-42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940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01 </a:t>
            </a:r>
            <a:r>
              <a:rPr lang="zh-CN" altLang="en-US" dirty="0" smtClean="0"/>
              <a:t>串 </a:t>
            </a:r>
            <a:r>
              <a:rPr lang="en-US" altLang="zh-CN" dirty="0" smtClean="0"/>
              <a:t>rank </a:t>
            </a:r>
            <a:r>
              <a:rPr lang="zh-CN" altLang="en-US" dirty="0" smtClean="0"/>
              <a:t>问题的 </a:t>
            </a:r>
            <a:r>
              <a:rPr lang="en-US" altLang="zh-CN" dirty="0" smtClean="0"/>
              <a:t>O(n) </a:t>
            </a:r>
            <a:r>
              <a:rPr lang="zh-CN" altLang="en-US" dirty="0" smtClean="0"/>
              <a:t>做法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013439" y="2133600"/>
                <a:ext cx="10178561" cy="4522178"/>
              </a:xfrm>
            </p:spPr>
            <p:txBody>
              <a:bodyPr>
                <a:noAutofit/>
              </a:bodyPr>
              <a:lstStyle/>
              <a:p>
                <a:r>
                  <a:rPr lang="zh-CN" altLang="en-US" sz="2400" dirty="0" smtClean="0"/>
                  <a:t>为了</a:t>
                </a:r>
                <a:r>
                  <a:rPr lang="zh-CN" altLang="en-US" sz="2400" dirty="0"/>
                  <a:t>减小空间复杂度，我们可以考虑分块。</a:t>
                </a:r>
                <a:endParaRPr lang="en-US" altLang="zh-CN" sz="2400" dirty="0"/>
              </a:p>
              <a:p>
                <a:r>
                  <a:rPr lang="zh-CN" altLang="en-US" sz="2400" dirty="0"/>
                  <a:t>假设我们将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zh-CN" altLang="en-US" sz="2400" dirty="0"/>
                  <a:t> 分为大小为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CN" sz="2400" dirty="0"/>
                  <a:t> </a:t>
                </a:r>
                <a:r>
                  <a:rPr lang="zh-CN" altLang="en-US" sz="2400" dirty="0"/>
                  <a:t>的块，存储块间前缀和与块内前缀和</a:t>
                </a:r>
                <a:r>
                  <a:rPr lang="zh-CN" altLang="en-US" sz="2400" dirty="0" smtClean="0"/>
                  <a:t>，</a:t>
                </a:r>
                <a:r>
                  <a:rPr lang="en-US" altLang="zh-CN" sz="2400" dirty="0" smtClean="0"/>
                  <a:t/>
                </a:r>
                <a:br>
                  <a:rPr lang="en-US" altLang="zh-CN" sz="2400" dirty="0" smtClean="0"/>
                </a:br>
                <a:r>
                  <a:rPr lang="zh-CN" altLang="en-US" sz="2400" dirty="0"/>
                  <a:t>一共</a:t>
                </a:r>
                <a:r>
                  <a:rPr lang="zh-CN" altLang="en-US" sz="2400" dirty="0" smtClean="0"/>
                  <a:t>需要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den>
                        </m:f>
                        <m:func>
                          <m:func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𝑏𝑖𝑡𝑠</m:t>
                    </m:r>
                  </m:oMath>
                </a14:m>
                <a:r>
                  <a:rPr lang="zh-CN" altLang="en-US" sz="2400" dirty="0" smtClean="0"/>
                  <a:t>。</a:t>
                </a:r>
                <a:r>
                  <a:rPr lang="en-US" altLang="zh-CN" sz="2400" dirty="0" smtClean="0"/>
                  <a:t/>
                </a:r>
                <a:br>
                  <a:rPr lang="en-US" altLang="zh-CN" sz="2400" dirty="0" smtClean="0"/>
                </a:br>
                <a:r>
                  <a:rPr lang="zh-CN" altLang="en-US" sz="2400" dirty="0" smtClean="0"/>
                  <a:t>当</a:t>
                </a:r>
                <a:r>
                  <a:rPr lang="zh-CN" altLang="en-US" sz="2400" dirty="0"/>
                  <a:t>这个值最小时，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sz="2400" dirty="0"/>
                  <a:t>，而这时其大于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zh-CN" altLang="en-US" sz="2400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sz="2400" dirty="0"/>
                  <a:t>并不能满足要求。</a:t>
                </a:r>
                <a:endParaRPr lang="en-US" altLang="zh-CN" sz="2400" dirty="0"/>
              </a:p>
              <a:p>
                <a:r>
                  <a:rPr lang="zh-CN" altLang="en-US" sz="2400" dirty="0"/>
                  <a:t>考虑当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CN" sz="2400" dirty="0"/>
                  <a:t> </a:t>
                </a:r>
                <a:r>
                  <a:rPr lang="zh-CN" altLang="en-US" sz="2400" dirty="0"/>
                  <a:t>较小时，不同的块会很少</a:t>
                </a:r>
                <a:r>
                  <a:rPr lang="zh-CN" altLang="en-US" sz="2400" dirty="0" smtClean="0"/>
                  <a:t>。</a:t>
                </a:r>
                <a:r>
                  <a:rPr lang="en-US" altLang="zh-CN" sz="2400" dirty="0" smtClean="0"/>
                  <a:t/>
                </a:r>
                <a:br>
                  <a:rPr lang="en-US" altLang="zh-CN" sz="2400" dirty="0" smtClean="0"/>
                </a:br>
                <a:r>
                  <a:rPr lang="zh-CN" altLang="en-US" sz="2400" dirty="0" smtClean="0"/>
                  <a:t>可以</a:t>
                </a:r>
                <a:r>
                  <a:rPr lang="zh-CN" altLang="en-US" sz="2400" dirty="0"/>
                  <a:t>对于所有长度不超过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en-US" sz="2400" dirty="0"/>
                  <a:t> 的 </a:t>
                </a:r>
                <a:r>
                  <a:rPr lang="en-US" altLang="zh-CN" sz="2400" dirty="0"/>
                  <a:t>01 </a:t>
                </a:r>
                <a:r>
                  <a:rPr lang="zh-CN" altLang="en-US" sz="2400" dirty="0"/>
                  <a:t>串，都存储其所有位置的和</a:t>
                </a:r>
                <a:r>
                  <a:rPr lang="zh-CN" altLang="en-US" sz="2400" dirty="0" smtClean="0"/>
                  <a:t>。</a:t>
                </a:r>
                <a:r>
                  <a:rPr lang="en-US" altLang="zh-CN" sz="2400" dirty="0" smtClean="0"/>
                  <a:t/>
                </a:r>
                <a:br>
                  <a:rPr lang="en-US" altLang="zh-CN" sz="2400" dirty="0" smtClean="0"/>
                </a:br>
                <a:r>
                  <a:rPr lang="zh-CN" altLang="en-US" sz="2400" dirty="0" smtClean="0"/>
                  <a:t>这样</a:t>
                </a:r>
                <a:r>
                  <a:rPr lang="zh-CN" altLang="en-US" sz="2400" dirty="0"/>
                  <a:t>一共需要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den>
                        </m:f>
                        <m:func>
                          <m:func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  <m:func>
                          <m:func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𝑏𝑖𝑡𝑠</m:t>
                    </m:r>
                  </m:oMath>
                </a14:m>
                <a:r>
                  <a:rPr lang="zh-CN" altLang="en-US" sz="2400" dirty="0" smtClean="0"/>
                  <a:t>。取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sz="2400" dirty="0" smtClean="0"/>
                  <a:t>可以做到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400" dirty="0" smtClean="0"/>
                  <a:t>复杂</a:t>
                </a:r>
                <a:r>
                  <a:rPr lang="zh-CN" altLang="en-US" sz="2400" dirty="0"/>
                  <a:t>度</a:t>
                </a:r>
                <a:r>
                  <a:rPr lang="zh-CN" altLang="en-US" sz="2400" dirty="0" smtClean="0"/>
                  <a:t>。</a:t>
                </a:r>
                <a:r>
                  <a:rPr lang="en-US" altLang="zh-CN" sz="2400" dirty="0" smtClean="0"/>
                  <a:t>	</a:t>
                </a:r>
                <a:endParaRPr lang="en-US" altLang="zh-CN" sz="2400" dirty="0"/>
              </a:p>
              <a:p>
                <a:endParaRPr lang="zh-CN" altLang="en-US" sz="2400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13439" y="2133600"/>
                <a:ext cx="10178561" cy="4522178"/>
              </a:xfrm>
              <a:blipFill>
                <a:blip r:embed="rId2"/>
                <a:stretch>
                  <a:fillRect l="-838" t="-1482" r="-3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8335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01 </a:t>
            </a:r>
            <a:r>
              <a:rPr lang="zh-CN" altLang="en-US" dirty="0" smtClean="0"/>
              <a:t>串 </a:t>
            </a:r>
            <a:r>
              <a:rPr lang="en-US" altLang="zh-CN" dirty="0"/>
              <a:t>rank </a:t>
            </a:r>
            <a:r>
              <a:rPr lang="zh-CN" altLang="en-US" dirty="0"/>
              <a:t>问题的 </a:t>
            </a:r>
            <a:r>
              <a:rPr lang="en-US" altLang="zh-CN" dirty="0" err="1" smtClean="0"/>
              <a:t>n+o</a:t>
            </a:r>
            <a:r>
              <a:rPr lang="en-US" altLang="zh-CN" dirty="0" smtClean="0"/>
              <a:t>(n) </a:t>
            </a:r>
            <a:r>
              <a:rPr lang="zh-CN" altLang="en-US" dirty="0"/>
              <a:t>做法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444016" y="2107222"/>
                <a:ext cx="9060596" cy="4073769"/>
              </a:xfrm>
            </p:spPr>
            <p:txBody>
              <a:bodyPr>
                <a:noAutofit/>
              </a:bodyPr>
              <a:lstStyle/>
              <a:p>
                <a:r>
                  <a:rPr lang="zh-CN" altLang="en-US" sz="2400" dirty="0" smtClean="0"/>
                  <a:t>假设</a:t>
                </a:r>
                <a:r>
                  <a:rPr lang="zh-CN" altLang="en-US" sz="2400" dirty="0" smtClean="0"/>
                  <a:t>先将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zh-CN" altLang="en-US" sz="2400" dirty="0" smtClean="0"/>
                  <a:t> 分为大小为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zh-CN" altLang="en-US" sz="2400" dirty="0" smtClean="0"/>
                  <a:t> 的大块，然后再分为大小为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en-US" sz="2400" dirty="0" smtClean="0"/>
                  <a:t> 的小块。</a:t>
                </a:r>
                <a:r>
                  <a:rPr lang="en-US" altLang="zh-CN" sz="2400" dirty="0" smtClean="0"/>
                  <a:t/>
                </a:r>
                <a:br>
                  <a:rPr lang="en-US" altLang="zh-CN" sz="2400" dirty="0" smtClean="0"/>
                </a:br>
                <a:r>
                  <a:rPr lang="zh-CN" altLang="en-US" sz="2400" dirty="0" smtClean="0"/>
                  <a:t>存储大块</a:t>
                </a:r>
                <a:r>
                  <a:rPr lang="zh-CN" altLang="en-US" sz="2400" dirty="0"/>
                  <a:t>间前缀和</a:t>
                </a:r>
                <a:r>
                  <a:rPr lang="zh-CN" altLang="en-US" sz="2400" dirty="0" smtClean="0"/>
                  <a:t>与大块内的小块间前缀和。</a:t>
                </a:r>
                <a:r>
                  <a:rPr lang="en-US" altLang="zh-CN" sz="2400" dirty="0" smtClean="0"/>
                  <a:t/>
                </a:r>
                <a:br>
                  <a:rPr lang="en-US" altLang="zh-CN" sz="2400" dirty="0" smtClean="0"/>
                </a:br>
                <a:r>
                  <a:rPr lang="zh-CN" altLang="en-US" sz="2400" dirty="0" smtClean="0"/>
                  <a:t>一共需要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den>
                        </m:f>
                        <m:func>
                          <m:func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den>
                        </m:f>
                        <m:func>
                          <m:func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func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𝑏𝑖𝑡𝑠</m:t>
                    </m:r>
                  </m:oMath>
                </a14:m>
                <a:r>
                  <a:rPr lang="zh-CN" altLang="en-US" sz="2400" dirty="0" smtClean="0"/>
                  <a:t>。</a:t>
                </a:r>
                <a:endParaRPr lang="en-US" altLang="zh-CN" sz="2400" dirty="0" smtClean="0"/>
              </a:p>
              <a:p>
                <a:r>
                  <a:rPr lang="zh-CN" altLang="en-US" sz="2400" dirty="0" smtClean="0"/>
                  <a:t>一种使得这个取到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 smtClean="0"/>
                  <a:t> 的值是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sz="2400" dirty="0" smtClean="0"/>
                  <a:t>。</a:t>
                </a:r>
                <a:r>
                  <a:rPr lang="en-US" altLang="zh-CN" sz="2400" dirty="0" smtClean="0"/>
                  <a:t/>
                </a:r>
                <a:br>
                  <a:rPr lang="en-US" altLang="zh-CN" sz="2400" dirty="0" smtClean="0"/>
                </a:br>
                <a:r>
                  <a:rPr lang="zh-CN" altLang="en-US" sz="2400" dirty="0" smtClean="0"/>
                  <a:t>这时需要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(1+</m:t>
                        </m:r>
                        <m:func>
                          <m:func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altLang="zh-CN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40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func>
                          <m:func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den>
                    </m:f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𝑏𝑖𝑡𝑠</m:t>
                    </m:r>
                  </m:oMath>
                </a14:m>
                <a:r>
                  <a:rPr lang="zh-CN" altLang="en-US" sz="2400" dirty="0" smtClean="0"/>
                  <a:t>。</a:t>
                </a:r>
                <a:endParaRPr lang="en-US" altLang="zh-CN" sz="2400" dirty="0" smtClean="0"/>
              </a:p>
              <a:p>
                <a:r>
                  <a:rPr lang="zh-CN" altLang="en-US" sz="2400" dirty="0" smtClean="0"/>
                  <a:t>对于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𝑠𝑒𝑙𝑒𝑐𝑡</m:t>
                    </m:r>
                  </m:oMath>
                </a14:m>
                <a:r>
                  <a:rPr lang="en-US" altLang="zh-CN" sz="2400" dirty="0" smtClean="0"/>
                  <a:t> </a:t>
                </a:r>
                <a:r>
                  <a:rPr lang="zh-CN" altLang="en-US" sz="2400" dirty="0" smtClean="0"/>
                  <a:t>操作，也可以采用类似的多次分块的思想。</a:t>
                </a:r>
                <a:endParaRPr lang="en-US" altLang="zh-CN" sz="2400" dirty="0" smtClean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44016" y="2107222"/>
                <a:ext cx="9060596" cy="4073769"/>
              </a:xfrm>
              <a:blipFill>
                <a:blip r:embed="rId2"/>
                <a:stretch>
                  <a:fillRect l="-942" t="-1647" r="-43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7080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简洁的表示树的数据结构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BP</a:t>
            </a:r>
          </a:p>
          <a:p>
            <a:r>
              <a:rPr lang="en-US" altLang="zh-CN" sz="2400" dirty="0" smtClean="0"/>
              <a:t>LOUDS</a:t>
            </a:r>
          </a:p>
          <a:p>
            <a:r>
              <a:rPr lang="en-US" altLang="zh-CN" sz="2400" dirty="0" smtClean="0"/>
              <a:t>DFUDS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08743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LOUDS </a:t>
            </a:r>
            <a:r>
              <a:rPr lang="zh-CN" altLang="en-US" dirty="0" smtClean="0"/>
              <a:t>的定义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14501" y="2133600"/>
            <a:ext cx="6920662" cy="3777622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LOUDS </a:t>
            </a:r>
            <a:r>
              <a:rPr lang="zh-CN" altLang="en-US" sz="2400" dirty="0"/>
              <a:t>即为按照 </a:t>
            </a:r>
            <a:r>
              <a:rPr lang="en-US" altLang="zh-CN" sz="2400" dirty="0" err="1"/>
              <a:t>bfs</a:t>
            </a:r>
            <a:r>
              <a:rPr lang="en-US" altLang="zh-CN" sz="2400" dirty="0"/>
              <a:t> </a:t>
            </a:r>
            <a:r>
              <a:rPr lang="zh-CN" altLang="en-US" sz="2400" dirty="0"/>
              <a:t>序将度数编码为一进制。 </a:t>
            </a:r>
            <a:endParaRPr lang="en-US" altLang="zh-CN" sz="2400" dirty="0" smtClean="0"/>
          </a:p>
          <a:p>
            <a:r>
              <a:rPr lang="zh-CN" altLang="en-US" sz="2400" dirty="0"/>
              <a:t>首先给树添加一</a:t>
            </a:r>
            <a:r>
              <a:rPr lang="zh-CN" altLang="en-US" sz="2400" dirty="0" smtClean="0"/>
              <a:t>个</a:t>
            </a:r>
            <a:r>
              <a:rPr lang="zh-CN" altLang="en-US" sz="2400" dirty="0"/>
              <a:t>虚</a:t>
            </a:r>
            <a:r>
              <a:rPr lang="zh-CN" altLang="en-US" sz="2400" dirty="0" smtClean="0"/>
              <a:t>根</a:t>
            </a:r>
            <a:r>
              <a:rPr lang="zh-CN" altLang="en-US" sz="2400" dirty="0" smtClean="0"/>
              <a:t>节点</a:t>
            </a:r>
            <a:r>
              <a:rPr lang="zh-CN" altLang="en-US" sz="2400" dirty="0"/>
              <a:t>，</a:t>
            </a:r>
            <a:r>
              <a:rPr lang="zh-CN" altLang="en-US" sz="2400" dirty="0" smtClean="0"/>
              <a:t>然后</a:t>
            </a:r>
            <a:r>
              <a:rPr lang="zh-CN" altLang="en-US" sz="2400" dirty="0"/>
              <a:t>将这棵树按照 </a:t>
            </a:r>
            <a:r>
              <a:rPr lang="en-US" altLang="zh-CN" sz="2400" dirty="0" err="1"/>
              <a:t>bfs</a:t>
            </a:r>
            <a:r>
              <a:rPr lang="en-US" altLang="zh-CN" sz="2400" dirty="0"/>
              <a:t> </a:t>
            </a:r>
            <a:r>
              <a:rPr lang="zh-CN" altLang="en-US" sz="2400" dirty="0"/>
              <a:t>序</a:t>
            </a:r>
            <a:r>
              <a:rPr lang="zh-CN" altLang="en-US" sz="2400" dirty="0" smtClean="0"/>
              <a:t>编号，并</a:t>
            </a:r>
            <a:r>
              <a:rPr lang="zh-CN" altLang="en-US" sz="2400" dirty="0"/>
              <a:t>把每个节点的编码依次</a:t>
            </a:r>
            <a:r>
              <a:rPr lang="zh-CN" altLang="en-US" sz="2400" dirty="0" smtClean="0"/>
              <a:t>连接。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每个</a:t>
            </a:r>
            <a:r>
              <a:rPr lang="zh-CN" altLang="en-US" sz="2400" dirty="0"/>
              <a:t>节点的</a:t>
            </a:r>
            <a:r>
              <a:rPr lang="zh-CN" altLang="en-US" sz="2400" dirty="0" smtClean="0"/>
              <a:t>编码是儿子个数个 </a:t>
            </a:r>
            <a:r>
              <a:rPr lang="en-US" altLang="zh-CN" sz="2400" dirty="0"/>
              <a:t>1 </a:t>
            </a:r>
            <a:r>
              <a:rPr lang="zh-CN" altLang="en-US" sz="2400" dirty="0"/>
              <a:t>之后加上一个 </a:t>
            </a:r>
            <a:r>
              <a:rPr lang="en-US" altLang="zh-CN" sz="2400" dirty="0"/>
              <a:t>0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r>
              <a:rPr lang="zh-CN" altLang="en-US" sz="2400" dirty="0" smtClean="0"/>
              <a:t>右图中树的</a:t>
            </a:r>
            <a:r>
              <a:rPr lang="zh-CN" altLang="en-US" sz="2400" dirty="0"/>
              <a:t>编码就是 </a:t>
            </a:r>
            <a:r>
              <a:rPr lang="en-US" altLang="zh-CN" sz="2400" dirty="0" smtClean="0"/>
              <a:t>10 1110 0 110 10 0 0 0</a:t>
            </a:r>
            <a:r>
              <a:rPr lang="zh-CN" altLang="en-US" sz="2400" dirty="0" smtClean="0"/>
              <a:t>。</a:t>
            </a:r>
            <a:endParaRPr lang="zh-CN" altLang="en-US" sz="2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162" y="2133600"/>
            <a:ext cx="2992541" cy="377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11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LOUDS </a:t>
            </a:r>
            <a:r>
              <a:rPr lang="zh-CN" altLang="en-US" dirty="0" smtClean="0"/>
              <a:t>的性质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2133600"/>
                <a:ext cx="6045950" cy="3777622"/>
              </a:xfrm>
            </p:spPr>
            <p:txBody>
              <a:bodyPr/>
              <a:lstStyle/>
              <a:p>
                <a:r>
                  <a:rPr lang="zh-CN" altLang="en-US" sz="2400" dirty="0" smtClean="0"/>
                  <a:t>除虚根节点外，每个点出现两次。</a:t>
                </a:r>
                <a:endParaRPr lang="en-US" altLang="zh-CN" sz="2400" dirty="0" smtClean="0"/>
              </a:p>
              <a:p>
                <a:pPr lvl="1"/>
                <a:r>
                  <a:rPr lang="zh-CN" altLang="en-US" sz="2000" dirty="0" smtClean="0"/>
                  <a:t>第一次是作为其父亲的儿子。</a:t>
                </a:r>
                <a:endParaRPr lang="en-US" altLang="zh-CN" sz="2000" dirty="0" smtClean="0"/>
              </a:p>
              <a:p>
                <a:pPr lvl="1"/>
                <a:r>
                  <a:rPr lang="zh-CN" altLang="en-US" sz="2000" dirty="0"/>
                  <a:t>第二</a:t>
                </a:r>
                <a:r>
                  <a:rPr lang="zh-CN" altLang="en-US" sz="2000" dirty="0" smtClean="0"/>
                  <a:t>次是自身的编码。</a:t>
                </a:r>
                <a:endParaRPr lang="en-US" altLang="zh-CN" sz="2400" dirty="0"/>
              </a:p>
              <a:p>
                <a:r>
                  <a:rPr lang="zh-CN" altLang="en-US" sz="2400" dirty="0" smtClean="0"/>
                  <a:t>我们取第一次出现作为他的位置。</a:t>
                </a:r>
                <a:endParaRPr lang="en-US" altLang="zh-CN" sz="2400" dirty="0" smtClean="0"/>
              </a:p>
              <a:p>
                <a:r>
                  <a:rPr lang="zh-CN" altLang="en-US" sz="2400" dirty="0"/>
                  <a:t>节点编号和编码中的位置可以通过下面的方法求出：</a:t>
                </a:r>
                <a:endParaRPr lang="en-US" altLang="zh-CN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𝑟𝑎𝑛𝑘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000" i="1" dirty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000" dirty="0"/>
                  <a:t>：求位置 </a:t>
                </a:r>
                <a:r>
                  <a:rPr lang="en-US" altLang="zh-CN" sz="2000" dirty="0"/>
                  <a:t>i </a:t>
                </a:r>
                <a:r>
                  <a:rPr lang="zh-CN" altLang="en-US" sz="2000" dirty="0"/>
                  <a:t>对应的节点编号</a:t>
                </a:r>
                <a:r>
                  <a:rPr lang="en-US" altLang="zh-CN" sz="2000" dirty="0"/>
                  <a:t> v</a:t>
                </a:r>
                <a:r>
                  <a:rPr lang="zh-CN" altLang="en-US" sz="2000" dirty="0"/>
                  <a:t>。</a:t>
                </a:r>
                <a:endParaRPr lang="en-US" altLang="zh-CN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𝑠𝑒𝑙𝑒𝑐𝑡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000" dirty="0"/>
                  <a:t>：求节点 </a:t>
                </a:r>
                <a:r>
                  <a:rPr lang="en-US" altLang="zh-CN" sz="2000" dirty="0"/>
                  <a:t>v </a:t>
                </a:r>
                <a:r>
                  <a:rPr lang="zh-CN" altLang="en-US" sz="2000" dirty="0"/>
                  <a:t>所在的位置 </a:t>
                </a:r>
                <a:r>
                  <a:rPr lang="en-US" altLang="zh-CN" sz="2000" dirty="0"/>
                  <a:t>i</a:t>
                </a:r>
                <a:r>
                  <a:rPr lang="zh-CN" altLang="en-US" sz="2000" dirty="0"/>
                  <a:t>。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2133600"/>
                <a:ext cx="6045950" cy="3777622"/>
              </a:xfrm>
              <a:blipFill>
                <a:blip r:embed="rId2"/>
                <a:stretch>
                  <a:fillRect l="-1411" t="-1774" r="-9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5162" y="2133600"/>
            <a:ext cx="2992541" cy="377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34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LOUDS </a:t>
            </a:r>
            <a:r>
              <a:rPr lang="zh-CN" altLang="en-US" dirty="0" smtClean="0"/>
              <a:t>的</a:t>
            </a:r>
            <a:r>
              <a:rPr lang="zh-CN" altLang="en-US" dirty="0"/>
              <a:t>操作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2133600"/>
                <a:ext cx="9192480" cy="3777622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sz="2400" dirty="0" smtClean="0"/>
                  <a:t>树上节点的索引操作也可以容易的实现：</a:t>
                </a:r>
                <a:endParaRPr lang="en-US" altLang="zh-CN" sz="24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𝑓𝑖𝑟𝑠𝑡𝑐h𝑖𝑙𝑑</m:t>
                    </m:r>
                    <m:d>
                      <m:d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𝑠𝑒𝑙𝑒𝑐𝑡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𝑟𝑎𝑛𝑘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</m:d>
                      </m:e>
                    </m:d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zh-CN" altLang="en-US" sz="2000" dirty="0" smtClean="0"/>
                  <a:t>：求 </a:t>
                </a:r>
                <a:r>
                  <a:rPr lang="en-US" altLang="zh-CN" sz="2000" dirty="0" smtClean="0"/>
                  <a:t>i </a:t>
                </a:r>
                <a:r>
                  <a:rPr lang="zh-CN" altLang="en-US" sz="2000" dirty="0" smtClean="0"/>
                  <a:t>的第一</a:t>
                </a:r>
                <a:r>
                  <a:rPr lang="zh-CN" altLang="en-US" sz="2000" dirty="0"/>
                  <a:t>个</a:t>
                </a:r>
                <a:r>
                  <a:rPr lang="zh-CN" altLang="en-US" sz="2000" dirty="0" smtClean="0"/>
                  <a:t>儿子 </a:t>
                </a:r>
                <a:endParaRPr lang="en-US" altLang="zh-CN" sz="20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𝑙𝑎𝑠𝑡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𝑐h𝑖𝑙𝑑</m:t>
                    </m:r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𝑠𝑒𝑙𝑒𝑐𝑡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𝑟𝑎𝑛𝑘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</m:d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CN" altLang="en-US" sz="2000" dirty="0"/>
                  <a:t>：求 </a:t>
                </a:r>
                <a:r>
                  <a:rPr lang="en-US" altLang="zh-CN" sz="2000" dirty="0"/>
                  <a:t>i </a:t>
                </a:r>
                <a:r>
                  <a:rPr lang="zh-CN" altLang="en-US" sz="2000" dirty="0" smtClean="0"/>
                  <a:t>的最后一个儿子。</a:t>
                </a:r>
                <a:endParaRPr lang="en-US" altLang="zh-CN" sz="20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𝑝𝑎𝑟𝑒𝑛𝑡</m:t>
                    </m:r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𝑠𝑒𝑙𝑒𝑐𝑡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𝑟𝑎𝑛𝑘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</m:d>
                      </m:e>
                    </m:d>
                  </m:oMath>
                </a14:m>
                <a:r>
                  <a:rPr lang="zh-CN" altLang="en-US" sz="2000" dirty="0" smtClean="0"/>
                  <a:t>：求 </a:t>
                </a:r>
                <a:r>
                  <a:rPr lang="en-US" altLang="zh-CN" sz="2000" dirty="0"/>
                  <a:t>i </a:t>
                </a:r>
                <a:r>
                  <a:rPr lang="zh-CN" altLang="en-US" sz="2000" dirty="0" smtClean="0"/>
                  <a:t>的父亲。</a:t>
                </a:r>
                <a:endParaRPr lang="en-US" altLang="zh-CN" sz="20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𝑐h𝑖𝑙𝑑</m:t>
                    </m:r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𝑠𝑒𝑙𝑒𝑐𝑡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𝑟𝑎𝑛𝑘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</m:d>
                      </m:e>
                    </m:d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zh-CN" altLang="en-US" sz="2000" dirty="0" smtClean="0"/>
                  <a:t>：</a:t>
                </a:r>
                <a:r>
                  <a:rPr lang="zh-CN" altLang="en-US" sz="2000" dirty="0"/>
                  <a:t>求 </a:t>
                </a:r>
                <a:r>
                  <a:rPr lang="en-US" altLang="zh-CN" sz="2000" dirty="0"/>
                  <a:t>i </a:t>
                </a:r>
                <a:r>
                  <a:rPr lang="zh-CN" altLang="en-US" sz="2000" dirty="0" smtClean="0"/>
                  <a:t>的第 </a:t>
                </a:r>
                <a:r>
                  <a:rPr lang="en-US" altLang="zh-CN" sz="2000" dirty="0" smtClean="0"/>
                  <a:t>k </a:t>
                </a:r>
                <a:r>
                  <a:rPr lang="zh-CN" altLang="en-US" sz="2000" dirty="0" smtClean="0"/>
                  <a:t>个儿子。</a:t>
                </a:r>
                <a:endParaRPr lang="en-US" altLang="zh-CN" sz="20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𝑑𝑒𝑔𝑟𝑒𝑒</m:t>
                    </m:r>
                    <m:d>
                      <m:d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𝑙𝑎𝑠𝑡𝑐h𝑖𝑙𝑑</m:t>
                    </m:r>
                    <m:d>
                      <m:d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𝑓𝑖𝑟𝑠𝑡𝑐h𝑖𝑙𝑑</m:t>
                    </m:r>
                    <m:d>
                      <m:d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zh-CN" altLang="en-US" sz="2000" dirty="0" smtClean="0"/>
                  <a:t>：</a:t>
                </a:r>
                <a:r>
                  <a:rPr lang="zh-CN" altLang="en-US" sz="2000" dirty="0"/>
                  <a:t>求 </a:t>
                </a:r>
                <a:r>
                  <a:rPr lang="en-US" altLang="zh-CN" sz="2000" dirty="0"/>
                  <a:t>i </a:t>
                </a:r>
                <a:r>
                  <a:rPr lang="zh-CN" altLang="en-US" sz="2000" dirty="0" smtClean="0"/>
                  <a:t>的度数。</a:t>
                </a:r>
                <a:endParaRPr lang="en-US" altLang="zh-CN" sz="2000" dirty="0" smtClean="0"/>
              </a:p>
              <a:p>
                <a:pPr marL="457200" lvl="1" indent="0">
                  <a:buNone/>
                </a:pPr>
                <a:r>
                  <a:rPr lang="zh-CN" altLang="en-US" sz="2000" dirty="0" smtClean="0"/>
                  <a:t>（</a:t>
                </a:r>
                <a:r>
                  <a:rPr lang="zh-CN" altLang="en-US" sz="2000" dirty="0"/>
                  <a:t>这里的操作数和结果都是在编码中第一次出现的位置）</a:t>
                </a:r>
                <a:endParaRPr lang="en-US" altLang="zh-CN" sz="20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2133600"/>
                <a:ext cx="9192480" cy="3777622"/>
              </a:xfrm>
              <a:blipFill>
                <a:blip r:embed="rId2"/>
                <a:stretch>
                  <a:fillRect l="-928" t="-17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3322603"/>
      </p:ext>
    </p:extLst>
  </p:cSld>
  <p:clrMapOvr>
    <a:masterClrMapping/>
  </p:clrMapOvr>
</p:sld>
</file>

<file path=ppt/theme/theme1.xml><?xml version="1.0" encoding="utf-8"?>
<a:theme xmlns:a="http://schemas.openxmlformats.org/drawingml/2006/main" name="丝状">
  <a:themeElements>
    <a:clrScheme name="丝状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丝状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360</TotalTime>
  <Words>588</Words>
  <Application>Microsoft Office PowerPoint</Application>
  <PresentationFormat>宽屏</PresentationFormat>
  <Paragraphs>80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幼圆</vt:lpstr>
      <vt:lpstr>Century Gothic</vt:lpstr>
      <vt:lpstr>Wingdings 3</vt:lpstr>
      <vt:lpstr>Arial</vt:lpstr>
      <vt:lpstr>Cambria Math</vt:lpstr>
      <vt:lpstr>丝状</vt:lpstr>
      <vt:lpstr>浅谈一类简洁数据结构</vt:lpstr>
      <vt:lpstr>引入</vt:lpstr>
      <vt:lpstr>01 串的 rank 和 select 问题</vt:lpstr>
      <vt:lpstr>01 串 rank 问题的 O(n) 做法</vt:lpstr>
      <vt:lpstr>01 串 rank 问题的 n+o(n) 做法</vt:lpstr>
      <vt:lpstr>简洁的表示树的数据结构</vt:lpstr>
      <vt:lpstr>LOUDS 的定义</vt:lpstr>
      <vt:lpstr>LOUDS 的性质</vt:lpstr>
      <vt:lpstr>LOUDS 的操作</vt:lpstr>
      <vt:lpstr>小波树——问题引入</vt:lpstr>
      <vt:lpstr>小波树的定义</vt:lpstr>
      <vt:lpstr>小波树的 rank 操作</vt:lpstr>
      <vt:lpstr>小波树的 select 操作</vt:lpstr>
      <vt:lpstr>小波树的其他操作</vt:lpstr>
      <vt:lpstr>总结</vt:lpstr>
      <vt:lpstr>感谢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浅谈一类简洁数据结构</dc:title>
  <dc:creator>i</dc:creator>
  <cp:lastModifiedBy>i</cp:lastModifiedBy>
  <cp:revision>97</cp:revision>
  <dcterms:created xsi:type="dcterms:W3CDTF">2019-04-25T20:14:00Z</dcterms:created>
  <dcterms:modified xsi:type="dcterms:W3CDTF">2019-04-30T08:32:19Z</dcterms:modified>
</cp:coreProperties>
</file>